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4" r:id="rId6"/>
    <p:sldId id="342" r:id="rId7"/>
    <p:sldId id="346" r:id="rId8"/>
    <p:sldId id="344" r:id="rId9"/>
    <p:sldId id="343" r:id="rId10"/>
    <p:sldId id="345" r:id="rId11"/>
    <p:sldId id="347" r:id="rId12"/>
    <p:sldId id="348" r:id="rId13"/>
    <p:sldId id="349" r:id="rId14"/>
  </p:sldIdLst>
  <p:sldSz cx="15544800" cy="10058400"/>
  <p:notesSz cx="155448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6"/>
    <p:restoredTop sz="94624"/>
  </p:normalViewPr>
  <p:slideViewPr>
    <p:cSldViewPr snapToGrid="0">
      <p:cViewPr>
        <p:scale>
          <a:sx n="76" d="100"/>
          <a:sy n="76" d="100"/>
        </p:scale>
        <p:origin x="408" y="-6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35763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05863" y="0"/>
            <a:ext cx="6735762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4FCAE-BCE2-1A42-A8ED-48E9296C75B5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149850" y="1257300"/>
            <a:ext cx="52451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4163" y="4840288"/>
            <a:ext cx="12436475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6735763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805863" y="9553575"/>
            <a:ext cx="6735762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821A6-2FBE-DF4E-ADCD-91838EB9F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5860" y="3118104"/>
            <a:ext cx="1321308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1720" y="5632704"/>
            <a:ext cx="1088136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071350" y="4216986"/>
            <a:ext cx="633841" cy="711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774787" y="4274794"/>
            <a:ext cx="0" cy="405765"/>
          </a:xfrm>
          <a:custGeom>
            <a:avLst/>
            <a:gdLst/>
            <a:ahLst/>
            <a:cxnLst/>
            <a:rect l="l" t="t" r="r" b="b"/>
            <a:pathLst>
              <a:path h="405764">
                <a:moveTo>
                  <a:pt x="0" y="0"/>
                </a:moveTo>
                <a:lnTo>
                  <a:pt x="0" y="405282"/>
                </a:lnTo>
              </a:path>
            </a:pathLst>
          </a:custGeom>
          <a:ln w="32931">
            <a:solidFill>
              <a:srgbClr val="414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960378" y="4274794"/>
            <a:ext cx="0" cy="405765"/>
          </a:xfrm>
          <a:custGeom>
            <a:avLst/>
            <a:gdLst/>
            <a:ahLst/>
            <a:cxnLst/>
            <a:rect l="l" t="t" r="r" b="b"/>
            <a:pathLst>
              <a:path h="405764">
                <a:moveTo>
                  <a:pt x="0" y="0"/>
                </a:moveTo>
                <a:lnTo>
                  <a:pt x="0" y="405282"/>
                </a:lnTo>
              </a:path>
            </a:pathLst>
          </a:custGeom>
          <a:ln w="32918">
            <a:solidFill>
              <a:srgbClr val="414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027363" y="4473071"/>
            <a:ext cx="166370" cy="335915"/>
          </a:xfrm>
          <a:custGeom>
            <a:avLst/>
            <a:gdLst/>
            <a:ahLst/>
            <a:cxnLst/>
            <a:rect l="l" t="t" r="r" b="b"/>
            <a:pathLst>
              <a:path w="166370" h="335914">
                <a:moveTo>
                  <a:pt x="166164" y="197224"/>
                </a:moveTo>
                <a:lnTo>
                  <a:pt x="131032" y="197224"/>
                </a:lnTo>
                <a:lnTo>
                  <a:pt x="133273" y="250761"/>
                </a:lnTo>
                <a:lnTo>
                  <a:pt x="131758" y="263787"/>
                </a:lnTo>
                <a:lnTo>
                  <a:pt x="98245" y="300084"/>
                </a:lnTo>
                <a:lnTo>
                  <a:pt x="78676" y="302412"/>
                </a:lnTo>
                <a:lnTo>
                  <a:pt x="78676" y="335330"/>
                </a:lnTo>
                <a:lnTo>
                  <a:pt x="81622" y="335330"/>
                </a:lnTo>
                <a:lnTo>
                  <a:pt x="94963" y="334372"/>
                </a:lnTo>
                <a:lnTo>
                  <a:pt x="130349" y="320089"/>
                </a:lnTo>
                <a:lnTo>
                  <a:pt x="156587" y="290265"/>
                </a:lnTo>
                <a:lnTo>
                  <a:pt x="166156" y="253395"/>
                </a:lnTo>
                <a:lnTo>
                  <a:pt x="166164" y="197224"/>
                </a:lnTo>
                <a:close/>
              </a:path>
              <a:path w="166370" h="335914">
                <a:moveTo>
                  <a:pt x="32918" y="0"/>
                </a:moveTo>
                <a:lnTo>
                  <a:pt x="0" y="0"/>
                </a:lnTo>
                <a:lnTo>
                  <a:pt x="0" y="129324"/>
                </a:lnTo>
                <a:lnTo>
                  <a:pt x="8588" y="167324"/>
                </a:lnTo>
                <a:lnTo>
                  <a:pt x="33783" y="196857"/>
                </a:lnTo>
                <a:lnTo>
                  <a:pt x="69038" y="211368"/>
                </a:lnTo>
                <a:lnTo>
                  <a:pt x="82464" y="212405"/>
                </a:lnTo>
                <a:lnTo>
                  <a:pt x="95867" y="211452"/>
                </a:lnTo>
                <a:lnTo>
                  <a:pt x="108415" y="208596"/>
                </a:lnTo>
                <a:lnTo>
                  <a:pt x="120131" y="203850"/>
                </a:lnTo>
                <a:lnTo>
                  <a:pt x="131032" y="197224"/>
                </a:lnTo>
                <a:lnTo>
                  <a:pt x="166164" y="197224"/>
                </a:lnTo>
                <a:lnTo>
                  <a:pt x="166167" y="178402"/>
                </a:lnTo>
                <a:lnTo>
                  <a:pt x="93626" y="178402"/>
                </a:lnTo>
                <a:lnTo>
                  <a:pt x="77087" y="178044"/>
                </a:lnTo>
                <a:lnTo>
                  <a:pt x="43477" y="158491"/>
                </a:lnTo>
                <a:lnTo>
                  <a:pt x="33449" y="136645"/>
                </a:lnTo>
                <a:lnTo>
                  <a:pt x="32918" y="0"/>
                </a:lnTo>
                <a:close/>
              </a:path>
              <a:path w="166370" h="335914">
                <a:moveTo>
                  <a:pt x="166192" y="0"/>
                </a:moveTo>
                <a:lnTo>
                  <a:pt x="133273" y="0"/>
                </a:lnTo>
                <a:lnTo>
                  <a:pt x="133273" y="129324"/>
                </a:lnTo>
                <a:lnTo>
                  <a:pt x="131666" y="142156"/>
                </a:lnTo>
                <a:lnTo>
                  <a:pt x="126859" y="153937"/>
                </a:lnTo>
                <a:lnTo>
                  <a:pt x="114763" y="166649"/>
                </a:lnTo>
                <a:lnTo>
                  <a:pt x="103953" y="174465"/>
                </a:lnTo>
                <a:lnTo>
                  <a:pt x="93626" y="178402"/>
                </a:lnTo>
                <a:lnTo>
                  <a:pt x="166167" y="178402"/>
                </a:lnTo>
                <a:lnTo>
                  <a:pt x="166192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869599" y="4473079"/>
            <a:ext cx="0" cy="207010"/>
          </a:xfrm>
          <a:custGeom>
            <a:avLst/>
            <a:gdLst/>
            <a:ahLst/>
            <a:cxnLst/>
            <a:rect l="l" t="t" r="r" b="b"/>
            <a:pathLst>
              <a:path h="207010">
                <a:moveTo>
                  <a:pt x="0" y="0"/>
                </a:moveTo>
                <a:lnTo>
                  <a:pt x="0" y="206997"/>
                </a:lnTo>
              </a:path>
            </a:pathLst>
          </a:custGeom>
          <a:ln w="32918">
            <a:solidFill>
              <a:srgbClr val="414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840367" y="4365570"/>
            <a:ext cx="57150" cy="58419"/>
          </a:xfrm>
          <a:custGeom>
            <a:avLst/>
            <a:gdLst/>
            <a:ahLst/>
            <a:cxnLst/>
            <a:rect l="l" t="t" r="r" b="b"/>
            <a:pathLst>
              <a:path w="57150" h="58420">
                <a:moveTo>
                  <a:pt x="29250" y="0"/>
                </a:moveTo>
                <a:lnTo>
                  <a:pt x="15521" y="3387"/>
                </a:lnTo>
                <a:lnTo>
                  <a:pt x="5197" y="12398"/>
                </a:lnTo>
                <a:lnTo>
                  <a:pt x="0" y="25310"/>
                </a:lnTo>
                <a:lnTo>
                  <a:pt x="2738" y="40791"/>
                </a:lnTo>
                <a:lnTo>
                  <a:pt x="10523" y="52005"/>
                </a:lnTo>
                <a:lnTo>
                  <a:pt x="21943" y="58150"/>
                </a:lnTo>
                <a:lnTo>
                  <a:pt x="38499" y="56097"/>
                </a:lnTo>
                <a:lnTo>
                  <a:pt x="50345" y="49291"/>
                </a:lnTo>
                <a:lnTo>
                  <a:pt x="57156" y="38985"/>
                </a:lnTo>
                <a:lnTo>
                  <a:pt x="55693" y="21774"/>
                </a:lnTo>
                <a:lnTo>
                  <a:pt x="49627" y="9489"/>
                </a:lnTo>
                <a:lnTo>
                  <a:pt x="40124" y="2209"/>
                </a:lnTo>
                <a:lnTo>
                  <a:pt x="2925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1">
                <a:solidFill>
                  <a:srgbClr val="60678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1">
                <a:solidFill>
                  <a:srgbClr val="60678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240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05572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1">
                <a:solidFill>
                  <a:srgbClr val="60678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8251" y="4397949"/>
            <a:ext cx="3908297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1">
                <a:solidFill>
                  <a:srgbClr val="606789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7240" y="2313432"/>
            <a:ext cx="1399032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58182" y="9640913"/>
            <a:ext cx="8228330" cy="367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EC008C"/>
                </a:solidFill>
                <a:latin typeface="Futura Bk BT Book"/>
                <a:cs typeface="Futura Bk BT Book"/>
              </a:defRPr>
            </a:lvl1pPr>
          </a:lstStyle>
          <a:p>
            <a:pPr algn="ctr">
              <a:lnSpc>
                <a:spcPct val="100000"/>
              </a:lnSpc>
            </a:pPr>
            <a:r>
              <a:t>Please review carefully and let the project producer know immediately if you </a:t>
            </a:r>
            <a:r>
              <a:rPr spc="-5"/>
              <a:t>find an egregious error or missing information.</a:t>
            </a:r>
          </a:p>
          <a:p>
            <a:pPr algn="ctr">
              <a:lnSpc>
                <a:spcPct val="100000"/>
              </a:lnSpc>
            </a:pPr>
            <a:r>
              <a:rPr>
                <a:latin typeface="Futura Std"/>
                <a:cs typeface="Futura Std"/>
              </a:rPr>
              <a:t>DEADLINE: 2HRS FROM THE TIME S</a:t>
            </a:r>
            <a:r>
              <a:rPr spc="-100">
                <a:latin typeface="Futura Std"/>
                <a:cs typeface="Futura Std"/>
              </a:rPr>
              <a:t>T</a:t>
            </a:r>
            <a:r>
              <a:rPr>
                <a:latin typeface="Futura Std"/>
                <a:cs typeface="Futura Std"/>
              </a:rPr>
              <a:t>AMP OF THIS EMAIL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240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2256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7" name="Picture 6" descr="Screen Shot 2015-07-10 at 3.57.35 PM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80" y="721637"/>
            <a:ext cx="1566720" cy="9443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12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image" Target="../media/image38.jpg"/><Relationship Id="rId10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40.jp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8469" y="4382182"/>
            <a:ext cx="161696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WOS</a:t>
            </a:r>
            <a:endParaRPr sz="22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0" y="4397949"/>
            <a:ext cx="6781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985">
              <a:lnSpc>
                <a:spcPts val="3579"/>
              </a:lnSpc>
            </a:pPr>
            <a:r>
              <a:rPr lang="en-US" spc="-5" dirty="0" smtClean="0"/>
              <a:t>Studio Glossary: </a:t>
            </a:r>
            <a:br>
              <a:rPr lang="en-US" spc="-5" dirty="0" smtClean="0"/>
            </a:br>
            <a:r>
              <a:rPr lang="en-US" spc="-5" dirty="0" smtClean="0"/>
              <a:t>Women’s Category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836662" y="4007358"/>
            <a:ext cx="0" cy="2044064"/>
          </a:xfrm>
          <a:custGeom>
            <a:avLst/>
            <a:gdLst/>
            <a:ahLst/>
            <a:cxnLst/>
            <a:rect l="l" t="t" r="r" b="b"/>
            <a:pathLst>
              <a:path h="2044064">
                <a:moveTo>
                  <a:pt x="0" y="0"/>
                </a:moveTo>
                <a:lnTo>
                  <a:pt x="0" y="204368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62800" y="5480753"/>
            <a:ext cx="7090157" cy="1141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sz="3000" dirty="0" smtClean="0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2017</a:t>
            </a:r>
            <a:endParaRPr lang="en-US" sz="3000" dirty="0">
              <a:solidFill>
                <a:srgbClr val="231F2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lang="en-US" sz="3000" dirty="0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		</a:t>
            </a:r>
            <a:endParaRPr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 descr="Screen Shot 2015-07-10 at 3.5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69" y="4067823"/>
            <a:ext cx="1574800" cy="9491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 smtClean="0">
                <a:latin typeface="Century Gothic"/>
                <a:cs typeface="Century Gothic"/>
              </a:rPr>
              <a:t>10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06736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Feminine / Romantic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57878"/>
            <a:ext cx="1425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Feminine / Romantic Definition: </a:t>
            </a:r>
            <a:r>
              <a:rPr lang="en-US" dirty="0"/>
              <a:t>Softer, pinks, white, laces, chiffon, delicate details, flowy</a:t>
            </a:r>
            <a:r>
              <a:rPr lang="en-US" dirty="0" smtClean="0"/>
              <a:t>. </a:t>
            </a:r>
            <a:r>
              <a:rPr lang="en-US" dirty="0" smtClean="0"/>
              <a:t>Possible HMU: Wavy and curly hair</a:t>
            </a:r>
            <a:r>
              <a:rPr lang="en-US" dirty="0" smtClean="0"/>
              <a:t>, </a:t>
            </a:r>
            <a:r>
              <a:rPr lang="en-US" dirty="0" smtClean="0"/>
              <a:t>loose braids, flushed </a:t>
            </a:r>
            <a:r>
              <a:rPr lang="en-US" dirty="0" smtClean="0"/>
              <a:t>cheeks, stained lips. </a:t>
            </a:r>
            <a:endParaRPr lang="en-US" dirty="0"/>
          </a:p>
          <a:p>
            <a:r>
              <a:rPr lang="en-US" u="sng" dirty="0"/>
              <a:t>Brand </a:t>
            </a:r>
            <a:r>
              <a:rPr lang="en-US" u="sng" dirty="0" smtClean="0"/>
              <a:t>Reference: </a:t>
            </a:r>
            <a:r>
              <a:rPr lang="en-US" u="sng" dirty="0"/>
              <a:t>For Love and Lemons, Lauren Conrad, Blush, Ralph </a:t>
            </a:r>
            <a:r>
              <a:rPr lang="en-US" u="sng" dirty="0" smtClean="0"/>
              <a:t>Lauren</a:t>
            </a:r>
            <a:endParaRPr lang="en-US" u="sng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76" y="4679950"/>
            <a:ext cx="4601150" cy="460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3" y="4679949"/>
            <a:ext cx="4533901" cy="453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0" y="4679948"/>
            <a:ext cx="4533901" cy="45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7" y="2079255"/>
            <a:ext cx="3676783" cy="36767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87" y="6008294"/>
            <a:ext cx="3704957" cy="3704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87" y="2049923"/>
            <a:ext cx="3706115" cy="3706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7" y="6036469"/>
            <a:ext cx="3676783" cy="367678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1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521" y="2367961"/>
            <a:ext cx="60982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dirty="0" smtClean="0">
                <a:latin typeface="Century Gothic"/>
                <a:cs typeface="Century Gothic"/>
              </a:rPr>
              <a:t>Women’s Category</a:t>
            </a: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086" y="3300472"/>
            <a:ext cx="4999714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 smtClean="0"/>
              <a:t>There are several categories that are frequently requested within the Women’s department: 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Boho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Modern</a:t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Blogger Style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Western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Preppy</a:t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Nautical</a:t>
            </a:r>
          </a:p>
          <a:p>
            <a:pPr marL="285750" indent="-285750">
              <a:buFont typeface="Arial" charset="0"/>
              <a:buChar char="•"/>
            </a:pPr>
            <a:endParaRPr lang="en-US" sz="1600" b="1" dirty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/>
              <a:t>Shabby Chic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Feminine / Romantic</a:t>
            </a: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 smtClean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87" y="6008293"/>
            <a:ext cx="3704957" cy="3704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2079255"/>
            <a:ext cx="3676783" cy="3676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87" y="2049923"/>
            <a:ext cx="3704957" cy="3704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5" y="6036466"/>
            <a:ext cx="3676783" cy="36767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84" y="5962050"/>
            <a:ext cx="3751199" cy="37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>
                <a:solidFill>
                  <a:srgbClr val="231F20"/>
                </a:solidFill>
                <a:latin typeface="Century Gothic"/>
                <a:cs typeface="Century Gothic"/>
              </a:rPr>
              <a:t>2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355932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err="1" smtClean="0">
                <a:latin typeface="Century Gothic"/>
                <a:cs typeface="Century Gothic"/>
              </a:rPr>
              <a:t>Boho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07074"/>
            <a:ext cx="14256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Boho</a:t>
            </a:r>
            <a:r>
              <a:rPr lang="en-US" dirty="0" smtClean="0"/>
              <a:t> Definition: Style </a:t>
            </a:r>
            <a:r>
              <a:rPr lang="en-US" dirty="0"/>
              <a:t>drawing from bohemian and hippie </a:t>
            </a:r>
            <a:r>
              <a:rPr lang="en-US" dirty="0" smtClean="0"/>
              <a:t>influences with a gypsy, folky </a:t>
            </a:r>
            <a:r>
              <a:rPr lang="en-US" dirty="0"/>
              <a:t>element. </a:t>
            </a:r>
            <a:r>
              <a:rPr lang="en-US" dirty="0" smtClean="0"/>
              <a:t>Accessories </a:t>
            </a:r>
            <a:r>
              <a:rPr lang="en-US" dirty="0"/>
              <a:t>might include: over-accessorizing with bangles, scarves, layered long necklaces, hats, </a:t>
            </a:r>
            <a:r>
              <a:rPr lang="en-US" dirty="0" smtClean="0"/>
              <a:t>rings</a:t>
            </a:r>
            <a:r>
              <a:rPr lang="en-US" dirty="0"/>
              <a:t>, long vests. </a:t>
            </a:r>
            <a:r>
              <a:rPr lang="en-US" dirty="0" smtClean="0"/>
              <a:t>Possible </a:t>
            </a:r>
            <a:r>
              <a:rPr lang="en-US" dirty="0" smtClean="0"/>
              <a:t>HMU: braids, tousled waves, smoky eye, highlighter.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u="sng" dirty="0" smtClean="0"/>
              <a:t>Brand </a:t>
            </a:r>
            <a:r>
              <a:rPr lang="en-US" u="sng" dirty="0" smtClean="0"/>
              <a:t>Reference: </a:t>
            </a:r>
            <a:r>
              <a:rPr lang="en-US" u="sng" dirty="0"/>
              <a:t>Free People, </a:t>
            </a:r>
            <a:r>
              <a:rPr lang="en-US" u="sng" dirty="0" smtClean="0"/>
              <a:t>Anthropologie</a:t>
            </a:r>
            <a:endParaRPr lang="en-US" u="sng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82" y="4679950"/>
            <a:ext cx="4533900" cy="4533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25" y="4703401"/>
            <a:ext cx="4510449" cy="45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1"/>
            <a:ext cx="4533900" cy="453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3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06736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Modern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521" y="3357878"/>
            <a:ext cx="1425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 Definition: Simple, clean lines, minimal; possibly structured, oversized or geometric. </a:t>
            </a:r>
          </a:p>
          <a:p>
            <a:r>
              <a:rPr lang="en-US" dirty="0" smtClean="0"/>
              <a:t>Possible HMU: </a:t>
            </a:r>
            <a:r>
              <a:rPr lang="en-US" dirty="0"/>
              <a:t>sleek, straight hair, </a:t>
            </a:r>
            <a:r>
              <a:rPr lang="en-US" dirty="0" smtClean="0"/>
              <a:t> strong brows, possible statement lip or eye, clean makeup. </a:t>
            </a:r>
          </a:p>
          <a:p>
            <a:r>
              <a:rPr lang="en-US" u="sng" dirty="0" smtClean="0"/>
              <a:t>Brand Reference: </a:t>
            </a:r>
            <a:r>
              <a:rPr lang="en-US" u="sng" dirty="0" err="1" smtClean="0"/>
              <a:t>Aritzia</a:t>
            </a:r>
            <a:r>
              <a:rPr lang="en-US" u="sng" dirty="0" smtClean="0"/>
              <a:t>, </a:t>
            </a:r>
            <a:r>
              <a:rPr lang="en-US" u="sng" dirty="0" err="1"/>
              <a:t>Totokaeio</a:t>
            </a:r>
            <a:r>
              <a:rPr lang="en-US" u="sng" dirty="0"/>
              <a:t>, Eileen Fisher, </a:t>
            </a:r>
            <a:r>
              <a:rPr lang="en-US" u="sng" dirty="0" smtClean="0"/>
              <a:t>The </a:t>
            </a:r>
            <a:r>
              <a:rPr lang="en-US" u="sng" dirty="0" smtClean="0"/>
              <a:t>Row</a:t>
            </a:r>
            <a:endParaRPr lang="en-US" u="sng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4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23669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Blogger Style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74811"/>
            <a:ext cx="14256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Blogger Style Definition: </a:t>
            </a:r>
            <a:r>
              <a:rPr lang="en-US" dirty="0"/>
              <a:t>Street </a:t>
            </a:r>
            <a:r>
              <a:rPr lang="en-US" dirty="0" smtClean="0"/>
              <a:t>style, trendy</a:t>
            </a:r>
            <a:r>
              <a:rPr lang="en-US" dirty="0"/>
              <a:t>, girl on the go, </a:t>
            </a:r>
            <a:r>
              <a:rPr lang="en-US" dirty="0" smtClean="0"/>
              <a:t>playfully accessorized (including hats, </a:t>
            </a:r>
            <a:r>
              <a:rPr lang="en-US" dirty="0" err="1" smtClean="0"/>
              <a:t>sunnies</a:t>
            </a:r>
            <a:r>
              <a:rPr lang="en-US" dirty="0" smtClean="0"/>
              <a:t>, etc.), with a coffee or cell </a:t>
            </a:r>
            <a:r>
              <a:rPr lang="en-US" dirty="0"/>
              <a:t>phone in hand</a:t>
            </a:r>
            <a:r>
              <a:rPr lang="en-US" dirty="0" smtClean="0"/>
              <a:t>. </a:t>
            </a:r>
            <a:r>
              <a:rPr lang="en-US" dirty="0"/>
              <a:t>Possible </a:t>
            </a:r>
            <a:r>
              <a:rPr lang="en-US" dirty="0" smtClean="0"/>
              <a:t>HMU: tousled waves, subtle contouring and highlighting, trendy makeup. </a:t>
            </a:r>
            <a:endParaRPr lang="en-US" dirty="0"/>
          </a:p>
          <a:p>
            <a:r>
              <a:rPr lang="en-US" u="sng" dirty="0" smtClean="0"/>
              <a:t>Brand Reference: </a:t>
            </a:r>
            <a:r>
              <a:rPr lang="en-US" u="sng" dirty="0"/>
              <a:t>fast </a:t>
            </a:r>
            <a:r>
              <a:rPr lang="en-US" u="sng" dirty="0" smtClean="0"/>
              <a:t>fashion including F21, Zara</a:t>
            </a:r>
            <a:r>
              <a:rPr lang="en-US" u="sng" dirty="0"/>
              <a:t>, </a:t>
            </a:r>
            <a:r>
              <a:rPr lang="en-US" u="sng" dirty="0" err="1"/>
              <a:t>Asos</a:t>
            </a:r>
            <a:r>
              <a:rPr lang="en-US" u="sng" dirty="0" smtClean="0"/>
              <a:t>, </a:t>
            </a:r>
            <a:r>
              <a:rPr lang="en-US" u="sng" dirty="0"/>
              <a:t>Nasty </a:t>
            </a:r>
            <a:r>
              <a:rPr lang="en-US" u="sng" dirty="0" smtClean="0"/>
              <a:t>Gal. </a:t>
            </a:r>
            <a:r>
              <a:rPr lang="en-US" u="sng" dirty="0"/>
              <a:t>Target</a:t>
            </a:r>
            <a:r>
              <a:rPr lang="en-US" u="sng" dirty="0" smtClean="0"/>
              <a:t>, </a:t>
            </a:r>
            <a:r>
              <a:rPr lang="en-US" u="sng" dirty="0"/>
              <a:t>etc.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3" y="4683670"/>
            <a:ext cx="4530179" cy="4530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49"/>
            <a:ext cx="4533899" cy="45338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3" y="4683668"/>
            <a:ext cx="4530180" cy="4530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05" y="4676228"/>
            <a:ext cx="4537622" cy="45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7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23669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Western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74811"/>
            <a:ext cx="14256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Western Definition: </a:t>
            </a:r>
            <a:r>
              <a:rPr lang="en-US" dirty="0"/>
              <a:t>Cowboy-inspired, </a:t>
            </a:r>
            <a:r>
              <a:rPr lang="en-US" dirty="0" smtClean="0"/>
              <a:t>classic styles, Canadian tuxedo. Accessories and elements may include paisley</a:t>
            </a:r>
            <a:r>
              <a:rPr lang="en-US" dirty="0"/>
              <a:t>, scarf neck-tie, cowboy hat, leather boots, </a:t>
            </a:r>
            <a:r>
              <a:rPr lang="en-US" dirty="0" smtClean="0"/>
              <a:t>tassels. </a:t>
            </a:r>
            <a:r>
              <a:rPr lang="en-US" dirty="0"/>
              <a:t>Possible </a:t>
            </a:r>
            <a:r>
              <a:rPr lang="en-US" dirty="0" smtClean="0"/>
              <a:t>HMU: clean face, hair with volume and curls. </a:t>
            </a:r>
            <a:endParaRPr lang="en-US" dirty="0"/>
          </a:p>
          <a:p>
            <a:r>
              <a:rPr lang="en-US" u="sng" dirty="0"/>
              <a:t>Brand </a:t>
            </a:r>
            <a:r>
              <a:rPr lang="en-US" u="sng" dirty="0" smtClean="0"/>
              <a:t>Reference</a:t>
            </a:r>
            <a:r>
              <a:rPr lang="en-US" u="sng" dirty="0"/>
              <a:t>: </a:t>
            </a:r>
            <a:r>
              <a:rPr lang="en-US" u="sng" dirty="0" smtClean="0"/>
              <a:t>Wrangler, Sundance</a:t>
            </a:r>
            <a:r>
              <a:rPr lang="en-US" u="sng" dirty="0" smtClean="0"/>
              <a:t>, Ralph Lauren</a:t>
            </a:r>
            <a:r>
              <a:rPr lang="en-US" u="sng" dirty="0"/>
              <a:t> 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5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23669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Nautical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74811"/>
            <a:ext cx="1425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Nautical Definition: Vertical blue and white stripes with red accents with a preppy, </a:t>
            </a:r>
            <a:r>
              <a:rPr lang="en-US" dirty="0"/>
              <a:t>All American </a:t>
            </a:r>
            <a:r>
              <a:rPr lang="en-US" dirty="0" smtClean="0"/>
              <a:t>feel; may include khaki, cardigans, denim, flats, boat shoes, hats, double breasted </a:t>
            </a:r>
            <a:r>
              <a:rPr lang="en-US" dirty="0" err="1" smtClean="0"/>
              <a:t>peacoat</a:t>
            </a:r>
            <a:r>
              <a:rPr lang="en-US" dirty="0" smtClean="0"/>
              <a:t>.</a:t>
            </a:r>
            <a:r>
              <a:rPr lang="en-US" dirty="0"/>
              <a:t> </a:t>
            </a:r>
            <a:r>
              <a:rPr lang="en-US" dirty="0" smtClean="0"/>
              <a:t>Possible HMU: Red lip, cat eye, flawless skin. </a:t>
            </a:r>
            <a:endParaRPr lang="en-US" dirty="0"/>
          </a:p>
          <a:p>
            <a:r>
              <a:rPr lang="en-US" u="sng" dirty="0" smtClean="0"/>
              <a:t>Brand Reference: Nautica, </a:t>
            </a:r>
            <a:r>
              <a:rPr lang="en-US" u="sng" dirty="0"/>
              <a:t>J. Crew, Sperry, Ralph Lauren</a:t>
            </a:r>
          </a:p>
          <a:p>
            <a:r>
              <a:rPr lang="en-US" dirty="0" smtClean="0"/>
              <a:t>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6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23669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smtClean="0">
                <a:latin typeface="Century Gothic"/>
                <a:cs typeface="Century Gothic"/>
              </a:rPr>
              <a:t>Preppy</a:t>
            </a:r>
            <a:endParaRPr sz="3000" dirty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74811"/>
            <a:ext cx="14256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Preppy Definition: Tailored</a:t>
            </a:r>
            <a:r>
              <a:rPr lang="en-US" dirty="0"/>
              <a:t>, polished, tucked in, </a:t>
            </a:r>
            <a:r>
              <a:rPr lang="en-US" dirty="0" smtClean="0"/>
              <a:t>high-</a:t>
            </a:r>
            <a:r>
              <a:rPr lang="en-US" dirty="0" err="1" smtClean="0"/>
              <a:t>waisted</a:t>
            </a:r>
            <a:r>
              <a:rPr lang="en-US" dirty="0" smtClean="0"/>
              <a:t> skirts and trousers, chinos, pleated skirts, sweaters layered over collared shirts, refined jewelry, penny loafers and boat shoes, with a nod </a:t>
            </a:r>
            <a:r>
              <a:rPr lang="en-US" dirty="0"/>
              <a:t>towards the </a:t>
            </a:r>
            <a:r>
              <a:rPr lang="en-US" dirty="0" smtClean="0"/>
              <a:t>uniform and equestrian.</a:t>
            </a:r>
            <a:r>
              <a:rPr lang="en-US" dirty="0"/>
              <a:t> </a:t>
            </a:r>
            <a:r>
              <a:rPr lang="en-US" dirty="0" smtClean="0"/>
              <a:t>Possible HMU: glowing skin, headbands, ponytails, side part.  </a:t>
            </a:r>
            <a:endParaRPr lang="en-US" dirty="0"/>
          </a:p>
          <a:p>
            <a:r>
              <a:rPr lang="en-US" u="sng" dirty="0" smtClean="0"/>
              <a:t>Brand Reference </a:t>
            </a:r>
            <a:r>
              <a:rPr lang="en-US" u="sng" dirty="0"/>
              <a:t>Kate Spade, J. Crew, Tommy Hilfiger, Ted Baker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890865" y="882479"/>
            <a:ext cx="220177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>
                <a:solidFill>
                  <a:srgbClr val="231F20"/>
                </a:solidFill>
                <a:latin typeface="Avenir Book" charset="0"/>
                <a:ea typeface="Avenir Book" charset="0"/>
                <a:cs typeface="Avenir Book" charset="0"/>
              </a:rPr>
              <a:t>Women’s Department</a:t>
            </a:r>
            <a:endParaRPr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521" y="1842752"/>
            <a:ext cx="13834110" cy="0"/>
          </a:xfrm>
          <a:custGeom>
            <a:avLst/>
            <a:gdLst/>
            <a:ahLst/>
            <a:cxnLst/>
            <a:rect l="l" t="t" r="r" b="b"/>
            <a:pathLst>
              <a:path w="13834110">
                <a:moveTo>
                  <a:pt x="0" y="0"/>
                </a:moveTo>
                <a:lnTo>
                  <a:pt x="138335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5914" y="753397"/>
            <a:ext cx="0" cy="795655"/>
          </a:xfrm>
          <a:custGeom>
            <a:avLst/>
            <a:gdLst/>
            <a:ahLst/>
            <a:cxnLst/>
            <a:rect l="l" t="t" r="r" b="b"/>
            <a:pathLst>
              <a:path h="795655">
                <a:moveTo>
                  <a:pt x="0" y="0"/>
                </a:moveTo>
                <a:lnTo>
                  <a:pt x="0" y="79542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45709" y="978989"/>
            <a:ext cx="173355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231F20"/>
                </a:solidFill>
                <a:latin typeface="Century Gothic"/>
                <a:cs typeface="Century Gothic"/>
              </a:rPr>
              <a:t>9</a:t>
            </a:r>
            <a:endParaRPr sz="2200" dirty="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417" y="2423669"/>
            <a:ext cx="60982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smtClean="0">
                <a:latin typeface="Century Gothic"/>
                <a:cs typeface="Century Gothic"/>
              </a:rPr>
              <a:t>Shabby Chic</a:t>
            </a:r>
            <a:endParaRPr lang="en-US" sz="3000" dirty="0" smtClean="0">
              <a:latin typeface="Century Gothic"/>
              <a:cs typeface="Century Gothic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5400547" y="978989"/>
            <a:ext cx="709625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200" b="1" i="1" spc="-5" dirty="0">
                <a:solidFill>
                  <a:srgbClr val="606789"/>
                </a:solidFill>
                <a:latin typeface="Georgia"/>
                <a:cs typeface="Georgia"/>
              </a:rPr>
              <a:t>Studio Glossary: Women’s Category</a:t>
            </a:r>
            <a:endParaRPr lang="en-US" sz="2200" dirty="0">
              <a:latin typeface="Georgia"/>
              <a:cs typeface="Georg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521" y="3374811"/>
            <a:ext cx="14256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Shabby Chic Definition: Vintage, feminine, neutrals </a:t>
            </a:r>
            <a:r>
              <a:rPr lang="en-US" dirty="0"/>
              <a:t>and </a:t>
            </a:r>
            <a:r>
              <a:rPr lang="en-US" dirty="0" smtClean="0"/>
              <a:t>pastels, English </a:t>
            </a:r>
            <a:r>
              <a:rPr lang="en-US" dirty="0"/>
              <a:t>rose </a:t>
            </a:r>
            <a:r>
              <a:rPr lang="en-US" dirty="0" smtClean="0"/>
              <a:t>garden, </a:t>
            </a:r>
            <a:r>
              <a:rPr lang="en-US" dirty="0" smtClean="0"/>
              <a:t>lace, often </a:t>
            </a:r>
            <a:r>
              <a:rPr lang="en-US" dirty="0"/>
              <a:t>loose fitting on the </a:t>
            </a:r>
            <a:r>
              <a:rPr lang="en-US" dirty="0" smtClean="0"/>
              <a:t>body. </a:t>
            </a:r>
            <a:r>
              <a:rPr lang="en-US" dirty="0"/>
              <a:t>Weathered, white washed wood, white brick. </a:t>
            </a:r>
            <a:r>
              <a:rPr lang="en-US" dirty="0" smtClean="0"/>
              <a:t>Possible </a:t>
            </a:r>
            <a:r>
              <a:rPr lang="en-US" dirty="0" smtClean="0"/>
              <a:t>HMU: </a:t>
            </a:r>
            <a:r>
              <a:rPr lang="en-US" dirty="0" smtClean="0"/>
              <a:t>Soft </a:t>
            </a:r>
            <a:r>
              <a:rPr lang="en-US" dirty="0" smtClean="0"/>
              <a:t>curls, messy side bun.</a:t>
            </a:r>
            <a:endParaRPr lang="en-US" dirty="0"/>
          </a:p>
          <a:p>
            <a:r>
              <a:rPr lang="en-US" u="sng" dirty="0"/>
              <a:t>Brand </a:t>
            </a:r>
            <a:r>
              <a:rPr lang="en-US" u="sng" dirty="0" smtClean="0"/>
              <a:t>Reference Anthropologie, Pretty Angel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21" y="4679950"/>
            <a:ext cx="4533900" cy="453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74" y="4679950"/>
            <a:ext cx="4533900" cy="453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627" y="467995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D42B33E5414A47B9A856959CCF7A3E" ma:contentTypeVersion="3" ma:contentTypeDescription="Create a new document." ma:contentTypeScope="" ma:versionID="fcf830cc51be3b3edecaf762b4dd852a">
  <xsd:schema xmlns:xsd="http://www.w3.org/2001/XMLSchema" xmlns:xs="http://www.w3.org/2001/XMLSchema" xmlns:p="http://schemas.microsoft.com/office/2006/metadata/properties" xmlns:ns2="90e701dc-936f-415f-979e-de0a061680c2" targetNamespace="http://schemas.microsoft.com/office/2006/metadata/properties" ma:root="true" ma:fieldsID="1bb86bf76246d9fbc0051eb4cfc4354b" ns2:_="">
    <xsd:import namespace="90e701dc-936f-415f-979e-de0a061680c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701dc-936f-415f-979e-de0a061680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7FE0A6-6D8F-4693-A9E8-B78AAB5872B1}">
  <ds:schemaRefs>
    <ds:schemaRef ds:uri="http://purl.org/dc/terms/"/>
    <ds:schemaRef ds:uri="http://schemas.openxmlformats.org/package/2006/metadata/core-properties"/>
    <ds:schemaRef ds:uri="http://www.w3.org/XML/1998/namespace"/>
    <ds:schemaRef ds:uri="90e701dc-936f-415f-979e-de0a061680c2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62A78A9-0B3A-4C26-92B9-54C88F912B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e701dc-936f-415f-979e-de0a061680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1AE096-C6CA-415C-87DD-0EAAFCC0A5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30653</TotalTime>
  <Words>471</Words>
  <Application>Microsoft Macintosh PowerPoint</Application>
  <PresentationFormat>Custom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Avenir Book</vt:lpstr>
      <vt:lpstr>Calibri</vt:lpstr>
      <vt:lpstr>Century Gothic</vt:lpstr>
      <vt:lpstr>Futura Bk BT Book</vt:lpstr>
      <vt:lpstr>Futura Std</vt:lpstr>
      <vt:lpstr>Georgia</vt:lpstr>
      <vt:lpstr>Arial</vt:lpstr>
      <vt:lpstr>Office Theme</vt:lpstr>
      <vt:lpstr>Studio Glossary:  Women’s Category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&amp; Training for Women’s Stylists</dc:title>
  <cp:lastModifiedBy>Sarah Ward</cp:lastModifiedBy>
  <cp:revision>432</cp:revision>
  <dcterms:modified xsi:type="dcterms:W3CDTF">2017-08-05T00:00:50Z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2015-07-10T00:00:00Z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2015-07-10T00:00:00Z</vt:filetime>
  </property>
  <property fmtid="{D5CDD505-2E9C-101B-9397-08002B2CF9AE}" pid="5" name="ContentTypeId">
    <vt:lpwstr>0x01010018D42B33E5414A47B9A856959CCF7A3E</vt:lpwstr>
  </property>
</Properties>
</file>